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13" r:id="rId1"/>
  </p:sldMasterIdLst>
  <p:notesMasterIdLst>
    <p:notesMasterId r:id="rId17"/>
  </p:notesMasterIdLst>
  <p:sldIdLst>
    <p:sldId id="256" r:id="rId2"/>
    <p:sldId id="277" r:id="rId3"/>
    <p:sldId id="258" r:id="rId4"/>
    <p:sldId id="259" r:id="rId5"/>
    <p:sldId id="260" r:id="rId6"/>
    <p:sldId id="262" r:id="rId7"/>
    <p:sldId id="280" r:id="rId8"/>
    <p:sldId id="281" r:id="rId9"/>
    <p:sldId id="282" r:id="rId10"/>
    <p:sldId id="284" r:id="rId11"/>
    <p:sldId id="285" r:id="rId12"/>
    <p:sldId id="283" r:id="rId13"/>
    <p:sldId id="290" r:id="rId14"/>
    <p:sldId id="270" r:id="rId15"/>
    <p:sldId id="289" r:id="rId16"/>
  </p:sldIdLst>
  <p:sldSz cx="9144000" cy="6858000" type="screen4x3"/>
  <p:notesSz cx="6797675" cy="9926638"/>
  <p:embeddedFontLst>
    <p:embeddedFont>
      <p:font typeface="Franklin Gothic Book" panose="020B0503020102020204" pitchFamily="34" charset="0"/>
      <p:regular r:id="rId18"/>
      <p:italic r:id="rId19"/>
    </p:embeddedFont>
    <p:embeddedFont>
      <p:font typeface="Perpetua" panose="02020502060401020303" pitchFamily="18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Wingdings 2" panose="05020102010507070707" pitchFamily="18" charset="2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ncga4i8yIc/AJ0Lxnmt/Cg1Gp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F24820-E2A2-4135-87B1-AFDC5A00B84A}">
  <a:tblStyle styleId="{C4F24820-E2A2-4135-87B1-AFDC5A00B84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AC5D90-BC87-4DE8-A417-A98584EBAF2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9DF352-B767-4DD8-A359-DD050588EB0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66024076885832E-2"/>
          <c:y val="0.11420308115228221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19688621703212675"/>
                  <c:y val="0.2979123104132764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1083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24-4FEA-91AA-DB5B62AB4FC3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500 мин.</a:t>
                    </a:r>
                    <a:endParaRPr lang="ru-RU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24-4FEA-91AA-DB5B62AB4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202944"/>
        <c:axId val="57360384"/>
      </c:barChart>
      <c:catAx>
        <c:axId val="572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7360384"/>
        <c:crosses val="autoZero"/>
        <c:auto val="1"/>
        <c:lblAlgn val="ctr"/>
        <c:lblOffset val="100"/>
        <c:noMultiLvlLbl val="0"/>
      </c:catAx>
      <c:valAx>
        <c:axId val="573603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72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0.74264</cdr:x>
      <cdr:y>0.31923</cdr:y>
    </cdr:from>
    <cdr:to>
      <cdr:x>0.77254</cdr:x>
      <cdr:y>0.6277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331534" y="722877"/>
          <a:ext cx="174396" cy="6985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333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800" rIns="91600" bIns="45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600" tIns="45800" rIns="91600" bIns="45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20681" y="1666567"/>
            <a:ext cx="7702638" cy="116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3200"/>
            </a:pPr>
            <a:r>
              <a:rPr lang="ru-RU" sz="2000" b="1" dirty="0"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  <a:t>Оптимизация процесса </a:t>
            </a:r>
            <a: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  <a:t>анкетирования </a:t>
            </a:r>
            <a:r>
              <a:rPr lang="ru-RU" sz="2000" b="1" dirty="0">
                <a:latin typeface="Tahoma"/>
                <a:ea typeface="Tahoma"/>
                <a:cs typeface="Tahoma"/>
                <a:sym typeface="Tahoma"/>
              </a:rPr>
              <a:t>родителей </a:t>
            </a:r>
            <a: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2000" b="1" dirty="0" smtClean="0">
                <a:latin typeface="Tahoma"/>
                <a:ea typeface="Tahoma"/>
                <a:cs typeface="Tahoma"/>
                <a:sym typeface="Tahoma"/>
              </a:rPr>
              <a:t>(законных представителей) и сбора информации в детском саду»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28356" y="77465"/>
            <a:ext cx="71555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Муниципальное бюджетное дошкольное образовательное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учреждение</a:t>
            </a:r>
          </a:p>
          <a:p>
            <a:pPr lvl="0" algn="ctr"/>
            <a:r>
              <a:rPr lang="ru-RU" sz="1600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Собинского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муниципального округа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sz="16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Детский </a:t>
            </a:r>
            <a:r>
              <a:rPr lang="ru-RU" sz="16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сад № </a:t>
            </a:r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11 «Ласточка»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Общеразвивающего вида с приоритетным осуществлением деятельности по художественно-эстетическому направлению развития детей</a:t>
            </a:r>
            <a:endParaRPr lang="ru-RU" sz="16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-1762261" y="1563133"/>
            <a:ext cx="5373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7219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Лакинск,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83" y="3333985"/>
            <a:ext cx="3857539" cy="202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238875" y="1522222"/>
            <a:ext cx="8581548" cy="2407062"/>
            <a:chOff x="15161" y="1259540"/>
            <a:chExt cx="8826277" cy="2407062"/>
          </a:xfrm>
        </p:grpSpPr>
        <p:sp>
          <p:nvSpPr>
            <p:cNvPr id="132" name="Google Shape;132;p4"/>
            <p:cNvSpPr/>
            <p:nvPr/>
          </p:nvSpPr>
          <p:spPr>
            <a:xfrm>
              <a:off x="171831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171831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1</a:t>
              </a: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5161" y="1928669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906" y="1967414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Подготовка бланка анкеты ст. воспитателем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206828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206828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90665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EFB9B"/>
                </a:gs>
                <a:gs pos="50000">
                  <a:srgbClr val="C5F88D"/>
                </a:gs>
                <a:gs pos="100000">
                  <a:srgbClr val="BFFD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1690665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2</a:t>
              </a: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54223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5F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492968" y="2018722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Рассылка готового бланка анкеты в каждую группу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725662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F99C"/>
                </a:gs>
                <a:gs pos="50000">
                  <a:srgbClr val="B4F68E"/>
                </a:gs>
                <a:gs pos="100000">
                  <a:srgbClr val="A9FA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725662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209498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0F39D"/>
                </a:gs>
                <a:gs pos="50000">
                  <a:srgbClr val="92F08F"/>
                </a:gs>
                <a:gs pos="100000">
                  <a:srgbClr val="7DF37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3209498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3</a:t>
              </a:r>
              <a:endParaRPr dirty="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73057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DE7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878392" y="2018722"/>
              <a:ext cx="1378772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Создание опроса в группах мессенджера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244495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4244495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728332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ECBB"/>
                </a:gs>
                <a:gs pos="50000">
                  <a:srgbClr val="91E7AF"/>
                </a:gs>
                <a:gs pos="100000">
                  <a:srgbClr val="7CE9A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491891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7DB7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4530636" y="2018722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Заполнение анкет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763329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1E6DF"/>
                </a:gs>
                <a:gs pos="50000">
                  <a:srgbClr val="93E2D9"/>
                </a:gs>
                <a:gs pos="100000">
                  <a:srgbClr val="7FE2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763329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47166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2E0E5"/>
                </a:gs>
                <a:gs pos="50000">
                  <a:srgbClr val="94D9E0"/>
                </a:gs>
                <a:gs pos="100000">
                  <a:srgbClr val="80D8D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6247166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5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010725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5C5C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6010725" y="2057467"/>
              <a:ext cx="1284106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Подсчёт результатов анкетирования и составление итогового листа воспитателем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282163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7282163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766000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766000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6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518587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7518587" y="2018722"/>
              <a:ext cx="1284106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Рассылка итогового листа анкеты для составления сводной анкеты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975798" cy="101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Карта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потока целевого состояния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процесса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анкетирования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родителей воспитанников ДОО»   </a:t>
            </a:r>
            <a:b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1600" dirty="0" smtClean="0">
                <a:latin typeface="Tahoma"/>
                <a:ea typeface="Tahoma"/>
                <a:cs typeface="Tahoma"/>
                <a:sym typeface="Tahoma"/>
              </a:rPr>
              <a:t>дата  14.04.2023г</a:t>
            </a:r>
            <a:r>
              <a:rPr lang="ru-RU" sz="18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245278" y="1806007"/>
            <a:ext cx="1080000" cy="317519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grpSp>
        <p:nvGrpSpPr>
          <p:cNvPr id="173" name="Google Shape;173;p4"/>
          <p:cNvGrpSpPr/>
          <p:nvPr/>
        </p:nvGrpSpPr>
        <p:grpSpPr>
          <a:xfrm>
            <a:off x="3199226" y="1791870"/>
            <a:ext cx="1080000" cy="360000"/>
            <a:chOff x="2970017" y="2741744"/>
            <a:chExt cx="1322851" cy="1900878"/>
          </a:xfrm>
        </p:grpSpPr>
        <p:sp>
          <p:nvSpPr>
            <p:cNvPr id="174" name="Google Shape;174;p4"/>
            <p:cNvSpPr/>
            <p:nvPr/>
          </p:nvSpPr>
          <p:spPr>
            <a:xfrm>
              <a:off x="2970017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3008762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Воспитатели </a:t>
              </a:r>
              <a:endParaRPr sz="12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>
            <a:off x="4725153" y="1799208"/>
            <a:ext cx="1080000" cy="360000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Родители </a:t>
            </a:r>
            <a:endParaRPr dirty="0"/>
          </a:p>
        </p:txBody>
      </p:sp>
      <p:grpSp>
        <p:nvGrpSpPr>
          <p:cNvPr id="179" name="Google Shape;179;p4"/>
          <p:cNvGrpSpPr/>
          <p:nvPr/>
        </p:nvGrpSpPr>
        <p:grpSpPr>
          <a:xfrm>
            <a:off x="6193706" y="1823396"/>
            <a:ext cx="1080000" cy="360000"/>
            <a:chOff x="6007684" y="2741744"/>
            <a:chExt cx="1322851" cy="1900878"/>
          </a:xfrm>
        </p:grpSpPr>
        <p:sp>
          <p:nvSpPr>
            <p:cNvPr id="180" name="Google Shape;180;p4"/>
            <p:cNvSpPr/>
            <p:nvPr/>
          </p:nvSpPr>
          <p:spPr>
            <a:xfrm>
              <a:off x="6007684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046429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</a:pPr>
              <a:r>
                <a:rPr lang="ru-RU" sz="1200" dirty="0">
                  <a:latin typeface="Tahoma"/>
                  <a:ea typeface="Tahoma"/>
                  <a:cs typeface="Tahoma"/>
                  <a:sym typeface="Tahoma"/>
                </a:rPr>
                <a:t>Воспитатель</a:t>
              </a: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7599746" y="1870096"/>
            <a:ext cx="1080000" cy="360000"/>
            <a:chOff x="7515547" y="2741744"/>
            <a:chExt cx="1322851" cy="1900878"/>
          </a:xfrm>
        </p:grpSpPr>
        <p:sp>
          <p:nvSpPr>
            <p:cNvPr id="183" name="Google Shape;183;p4"/>
            <p:cNvSpPr/>
            <p:nvPr/>
          </p:nvSpPr>
          <p:spPr>
            <a:xfrm>
              <a:off x="7515547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7554292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</a:pPr>
              <a:r>
                <a:rPr lang="ru-RU" sz="1200" dirty="0">
                  <a:latin typeface="Tahoma"/>
                  <a:ea typeface="Tahoma"/>
                  <a:cs typeface="Tahoma"/>
                  <a:sym typeface="Tahoma"/>
                </a:rPr>
                <a:t>Воспитатель</a:t>
              </a:r>
            </a:p>
          </p:txBody>
        </p:sp>
      </p:grpSp>
      <p:sp>
        <p:nvSpPr>
          <p:cNvPr id="187" name="Google Shape;187;p4"/>
          <p:cNvSpPr txBox="1"/>
          <p:nvPr/>
        </p:nvSpPr>
        <p:spPr>
          <a:xfrm>
            <a:off x="219216" y="3548536"/>
            <a:ext cx="1277577" cy="25700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160-180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1683770" y="3616822"/>
            <a:ext cx="1216933" cy="2417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40-30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4668225" y="3570950"/>
            <a:ext cx="1187477" cy="299342"/>
            <a:chOff x="1659530" y="2252404"/>
            <a:chExt cx="873905" cy="322742"/>
          </a:xfrm>
        </p:grpSpPr>
        <p:sp>
          <p:nvSpPr>
            <p:cNvPr id="192" name="Google Shape;192;p4"/>
            <p:cNvSpPr/>
            <p:nvPr/>
          </p:nvSpPr>
          <p:spPr>
            <a:xfrm>
              <a:off x="1659718" y="2282033"/>
              <a:ext cx="873717" cy="293113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659530" y="2252404"/>
              <a:ext cx="873717" cy="29311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36000" rIns="128000" bIns="68575" anchor="t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440-415 мин</a:t>
              </a:r>
              <a:endParaRPr lang="ru-RU" sz="1200" dirty="0"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6" name="Google Shape;196;p4"/>
          <p:cNvSpPr txBox="1"/>
          <p:nvPr/>
        </p:nvSpPr>
        <p:spPr>
          <a:xfrm>
            <a:off x="6211007" y="3570948"/>
            <a:ext cx="1245361" cy="2876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100-90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7621930" y="3570948"/>
            <a:ext cx="1190065" cy="2496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20-15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3187495" y="3628542"/>
            <a:ext cx="1261604" cy="2417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50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мин</a:t>
            </a:r>
            <a:endParaRPr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aphicFrame>
        <p:nvGraphicFramePr>
          <p:cNvPr id="205" name="Google Shape;205;p4"/>
          <p:cNvGraphicFramePr/>
          <p:nvPr>
            <p:extLst>
              <p:ext uri="{D42A27DB-BD31-4B8C-83A1-F6EECF244321}">
                <p14:modId xmlns:p14="http://schemas.microsoft.com/office/powerpoint/2010/main" val="1781985889"/>
              </p:ext>
            </p:extLst>
          </p:nvPr>
        </p:nvGraphicFramePr>
        <p:xfrm>
          <a:off x="2584291" y="5053236"/>
          <a:ext cx="6248485" cy="749277"/>
        </p:xfrm>
        <a:graphic>
          <a:graphicData uri="http://schemas.openxmlformats.org/drawingml/2006/table">
            <a:tbl>
              <a:tblPr firstRow="1" bandRow="1">
                <a:tableStyleId>{DEAC5D90-BC87-4DE8-A417-A98584EBAF2C}</a:tableStyleId>
              </a:tblPr>
              <a:tblGrid>
                <a:gridCol w="34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63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ym typeface="Tahoma"/>
                        </a:rPr>
                        <a:t>Перечень потерь/проблем</a:t>
                      </a:r>
                      <a:endParaRPr sz="1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ym typeface="Tahoma"/>
                        </a:rPr>
                        <a:t>1</a:t>
                      </a: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ym typeface="Tahoma"/>
                        </a:rPr>
                        <a:t>Отсутствие мобильного  интернета у родителей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6" name="Google Shape;206;p4"/>
          <p:cNvGrpSpPr/>
          <p:nvPr/>
        </p:nvGrpSpPr>
        <p:grpSpPr>
          <a:xfrm>
            <a:off x="5142018" y="2996390"/>
            <a:ext cx="487983" cy="555671"/>
            <a:chOff x="-1332656" y="1772816"/>
            <a:chExt cx="648072" cy="711234"/>
          </a:xfrm>
        </p:grpSpPr>
        <p:sp>
          <p:nvSpPr>
            <p:cNvPr id="207" name="Google Shape;207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162;p4"/>
          <p:cNvSpPr/>
          <p:nvPr/>
        </p:nvSpPr>
        <p:spPr>
          <a:xfrm>
            <a:off x="619258" y="4400570"/>
            <a:ext cx="1021309" cy="18200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</a:t>
            </a:r>
            <a:r>
              <a:rPr lang="ru-RU" sz="1200" dirty="0"/>
              <a:t>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652" y="5053235"/>
            <a:ext cx="1445236" cy="1716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756" y="4624312"/>
            <a:ext cx="1217743" cy="3453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Старший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9071" y="4400570"/>
            <a:ext cx="357163" cy="146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1750" y="5053236"/>
            <a:ext cx="156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данных. Составление сводной анкеты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Google Shape;180;p4"/>
          <p:cNvSpPr/>
          <p:nvPr/>
        </p:nvSpPr>
        <p:spPr>
          <a:xfrm>
            <a:off x="1697347" y="1809918"/>
            <a:ext cx="1080000" cy="360000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sp>
        <p:nvSpPr>
          <p:cNvPr id="106" name="Google Shape;193;p4"/>
          <p:cNvSpPr txBox="1"/>
          <p:nvPr/>
        </p:nvSpPr>
        <p:spPr>
          <a:xfrm>
            <a:off x="505634" y="6376537"/>
            <a:ext cx="1187221" cy="27186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0-50 мин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203;p4"/>
          <p:cNvSpPr/>
          <p:nvPr/>
        </p:nvSpPr>
        <p:spPr>
          <a:xfrm>
            <a:off x="3420192" y="1117654"/>
            <a:ext cx="54002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lang="ru-RU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ВПП</a:t>
            </a:r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 время протекания процесса):  700мин - 800мин</a:t>
            </a:r>
            <a:endParaRPr sz="1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2473" y="1501769"/>
            <a:ext cx="606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378985" y="2441342"/>
            <a:ext cx="8620559" cy="2413560"/>
            <a:chOff x="539689" y="1320696"/>
            <a:chExt cx="6809013" cy="2388118"/>
          </a:xfrm>
        </p:grpSpPr>
        <p:sp>
          <p:nvSpPr>
            <p:cNvPr id="132" name="Google Shape;132;p4"/>
            <p:cNvSpPr/>
            <p:nvPr/>
          </p:nvSpPr>
          <p:spPr>
            <a:xfrm>
              <a:off x="687260" y="1405167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738500" y="1434984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1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39689" y="1797382"/>
              <a:ext cx="1191371" cy="18692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70716" y="1877660"/>
              <a:ext cx="1178855" cy="1647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Подготовка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б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ланков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анкет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flipV="1">
              <a:off x="1612217" y="1486556"/>
              <a:ext cx="445071" cy="7312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206828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004674" y="1388586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EFB9B"/>
                </a:gs>
                <a:gs pos="50000">
                  <a:srgbClr val="C5F88D"/>
                </a:gs>
                <a:gs pos="100000">
                  <a:srgbClr val="BFFD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2018656" y="1462072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2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847700" y="1765037"/>
              <a:ext cx="1273742" cy="191354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5F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942850" y="1797382"/>
              <a:ext cx="1090178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О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тправка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приглашение на почту участников или отправка прямой 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ссылки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в групповой чат воспитателей ДОУ</a:t>
              </a: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999936" y="1486556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F99C"/>
                </a:gs>
                <a:gs pos="50000">
                  <a:srgbClr val="B4F68E"/>
                </a:gs>
                <a:gs pos="100000">
                  <a:srgbClr val="A9FA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725662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39023" y="1380539"/>
              <a:ext cx="958227" cy="3150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0F39D"/>
                </a:gs>
                <a:gs pos="50000">
                  <a:srgbClr val="92F08F"/>
                </a:gs>
                <a:gs pos="100000">
                  <a:srgbClr val="7DF37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3527806" y="1390053"/>
              <a:ext cx="782810" cy="294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3</a:t>
              </a:r>
              <a:endParaRPr dirty="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249885" y="1797382"/>
              <a:ext cx="1336504" cy="191143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DE7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249885" y="1877660"/>
              <a:ext cx="1336503" cy="1800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Информирование родителей  об анкетировании,  с использованием онлайн-форм 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489112" y="1456772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4487908" y="1335772"/>
              <a:ext cx="272418" cy="48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912447" y="1400754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ECBB"/>
                </a:gs>
                <a:gs pos="50000">
                  <a:srgbClr val="91E7AF"/>
                </a:gs>
                <a:gs pos="100000">
                  <a:srgbClr val="7CE9A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4914597" y="1414983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4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760326" y="1797382"/>
              <a:ext cx="1315883" cy="18812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7DB7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4816225" y="1877660"/>
              <a:ext cx="1183630" cy="1831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Прохождение онлайн-анкетирования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05254" y="1337987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1E6DF"/>
                </a:gs>
                <a:gs pos="50000">
                  <a:srgbClr val="93E2D9"/>
                </a:gs>
                <a:gs pos="100000">
                  <a:srgbClr val="7FE2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929909" y="1532593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97657" y="1414983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2E0E5"/>
                </a:gs>
                <a:gs pos="50000">
                  <a:srgbClr val="94D9E0"/>
                </a:gs>
                <a:gs pos="100000">
                  <a:srgbClr val="80D8D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6332977" y="1480673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5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8959" y="1797382"/>
              <a:ext cx="1154618" cy="18692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5C5C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6260167" y="1877660"/>
              <a:ext cx="1088535" cy="1753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Составление сводной анкеты по ДОУ</a:t>
              </a:r>
            </a:p>
          </p:txBody>
        </p:sp>
      </p:grp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701366" y="159143"/>
            <a:ext cx="7975798" cy="101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Карта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потока идеального состояния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процесса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анкетирования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родителей воспитанников ДОО  </a:t>
            </a:r>
            <a:b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</a:br>
            <a:endParaRPr sz="16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578902" y="2123823"/>
            <a:ext cx="1080000" cy="317519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grpSp>
        <p:nvGrpSpPr>
          <p:cNvPr id="173" name="Google Shape;173;p4"/>
          <p:cNvGrpSpPr/>
          <p:nvPr/>
        </p:nvGrpSpPr>
        <p:grpSpPr>
          <a:xfrm>
            <a:off x="4116272" y="2103777"/>
            <a:ext cx="1080000" cy="440443"/>
            <a:chOff x="2970017" y="2741744"/>
            <a:chExt cx="1322851" cy="2325635"/>
          </a:xfrm>
        </p:grpSpPr>
        <p:sp>
          <p:nvSpPr>
            <p:cNvPr id="174" name="Google Shape;174;p4"/>
            <p:cNvSpPr/>
            <p:nvPr/>
          </p:nvSpPr>
          <p:spPr>
            <a:xfrm>
              <a:off x="2970017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970017" y="3243993"/>
              <a:ext cx="1245361" cy="182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Воспитатель </a:t>
              </a:r>
              <a:endParaRPr sz="12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5930927" y="2120219"/>
            <a:ext cx="1080000" cy="360000"/>
            <a:chOff x="4488850" y="2741744"/>
            <a:chExt cx="1322851" cy="1900878"/>
          </a:xfrm>
        </p:grpSpPr>
        <p:sp>
          <p:nvSpPr>
            <p:cNvPr id="177" name="Google Shape;177;p4"/>
            <p:cNvSpPr/>
            <p:nvPr/>
          </p:nvSpPr>
          <p:spPr>
            <a:xfrm>
              <a:off x="4488850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4527595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Родители </a:t>
              </a:r>
              <a:endParaRPr sz="12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7709491" y="2107877"/>
            <a:ext cx="1080000" cy="360000"/>
            <a:chOff x="6007684" y="2741744"/>
            <a:chExt cx="1322851" cy="1900878"/>
          </a:xfrm>
        </p:grpSpPr>
        <p:sp>
          <p:nvSpPr>
            <p:cNvPr id="180" name="Google Shape;180;p4"/>
            <p:cNvSpPr/>
            <p:nvPr/>
          </p:nvSpPr>
          <p:spPr>
            <a:xfrm>
              <a:off x="6007684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046429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Старший воспитатель</a:t>
              </a:r>
              <a:endParaRPr lang="ru-RU" sz="1200" dirty="0"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87" name="Google Shape;187;p4"/>
          <p:cNvSpPr txBox="1"/>
          <p:nvPr/>
        </p:nvSpPr>
        <p:spPr>
          <a:xfrm>
            <a:off x="817956" y="4593896"/>
            <a:ext cx="1218474" cy="30551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ahoma"/>
                <a:ea typeface="Tahoma"/>
                <a:cs typeface="Tahoma"/>
                <a:sym typeface="Tahoma"/>
              </a:rPr>
              <a:t>130-120 </a:t>
            </a:r>
            <a:r>
              <a:rPr lang="ru-RU" sz="11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мин.</a:t>
            </a:r>
            <a:endParaRPr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2472462" y="4589190"/>
            <a:ext cx="1153952" cy="27967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30-20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5802906" y="4304010"/>
            <a:ext cx="1218385" cy="552742"/>
            <a:chOff x="1659718" y="2282033"/>
            <a:chExt cx="896652" cy="595951"/>
          </a:xfrm>
        </p:grpSpPr>
        <p:sp>
          <p:nvSpPr>
            <p:cNvPr id="192" name="Google Shape;192;p4"/>
            <p:cNvSpPr/>
            <p:nvPr/>
          </p:nvSpPr>
          <p:spPr>
            <a:xfrm>
              <a:off x="1659718" y="2282033"/>
              <a:ext cx="873717" cy="293113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682653" y="2584871"/>
              <a:ext cx="873717" cy="29311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36000" rIns="128000" bIns="68575" anchor="t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290-270 мин</a:t>
              </a:r>
              <a:endParaRPr lang="ru-RU" sz="1200" dirty="0"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6" name="Google Shape;196;p4"/>
          <p:cNvSpPr txBox="1"/>
          <p:nvPr/>
        </p:nvSpPr>
        <p:spPr>
          <a:xfrm>
            <a:off x="7396642" y="4545115"/>
            <a:ext cx="1282657" cy="30978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60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-40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4119597" y="4593896"/>
            <a:ext cx="1287089" cy="2902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0-40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мин</a:t>
            </a:r>
            <a:endParaRPr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03" name="Google Shape;180;p4"/>
          <p:cNvSpPr/>
          <p:nvPr/>
        </p:nvSpPr>
        <p:spPr>
          <a:xfrm>
            <a:off x="2166300" y="2107877"/>
            <a:ext cx="1080000" cy="360000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sp>
        <p:nvSpPr>
          <p:cNvPr id="124" name="Google Shape;203;p4"/>
          <p:cNvSpPr/>
          <p:nvPr/>
        </p:nvSpPr>
        <p:spPr>
          <a:xfrm>
            <a:off x="1798016" y="5512673"/>
            <a:ext cx="54002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lang="ru-RU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ВПП</a:t>
            </a:r>
            <a:r>
              <a:rPr lang="ru-RU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 время протекания процесса):  560 мин – 500 мин</a:t>
            </a: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01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42448"/>
              </p:ext>
            </p:extLst>
          </p:nvPr>
        </p:nvGraphicFramePr>
        <p:xfrm>
          <a:off x="221226" y="642488"/>
          <a:ext cx="8760541" cy="61341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5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Коренная причина 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Способ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решения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времени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Материальные расходы (приобретение бумаги,</a:t>
                      </a:r>
                      <a:r>
                        <a:rPr lang="ru-RU" sz="14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тонера, сервисное обслуживание </a:t>
                      </a:r>
                      <a:r>
                        <a:rPr lang="ru-RU" sz="1400" b="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орг.техники</a:t>
                      </a:r>
                      <a:r>
                        <a:rPr lang="ru-RU" sz="14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Финансовые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затраты на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приобретение материалов и сервисное обслуживание </a:t>
                      </a:r>
                      <a:r>
                        <a:rPr lang="ru-RU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орг.техники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И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сключение финансовых затрат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на приобретение материалов и сервисное обслуживание </a:t>
                      </a:r>
                      <a:r>
                        <a:rPr lang="ru-RU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орг.техники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 </a:t>
                      </a:r>
                      <a:r>
                        <a:rPr lang="ru-RU" sz="14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/0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endParaRPr lang="ru-RU" sz="140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мин/ 0 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 - 180 минут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лительный процесс анкетирования родителей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З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аполнение опросных листов в бумажном виде.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Организация дистанционного анкетирования родителей с использованием онлайн-форм  опросников и  в мессенджерах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Разработка единого шаблона в электронной таблице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720 мин/300 мин.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Экономия-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420 мин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Длительный процесс  обработки анкет родителей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тсутствие электронной системы сбора и обработки данных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Автоматизированный (электронный) подсчёт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данных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140мин/60 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Экономия- 80 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5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Неудовлетворённость родителей необходимостью заполнения анкет во время прихода за ребёнком в вечернее время</a:t>
                      </a:r>
                      <a:endParaRPr lang="ru-RU" sz="20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Занятость и  отсутствие заинтересованности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Сокращение времени при проведении дистанционного анкетирования родителей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400мин/290мин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Экономия- 110мин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226" y="265471"/>
            <a:ext cx="84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проблем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3881" y="244317"/>
            <a:ext cx="556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устранению проблем </a:t>
            </a: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49040"/>
              </p:ext>
            </p:extLst>
          </p:nvPr>
        </p:nvGraphicFramePr>
        <p:xfrm>
          <a:off x="360024" y="827762"/>
          <a:ext cx="8490541" cy="5151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72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 по решению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проблемы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Ф.И.О., должность исполнителя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Сроки выполнения</a:t>
                      </a:r>
                    </a:p>
                    <a:p>
                      <a:pPr algn="ctr"/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выполнение работы</a:t>
                      </a:r>
                    </a:p>
                    <a:p>
                      <a:pPr algn="ctr"/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Статус выполнения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Составление готовых электронных табличных форм для анкетирования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Епифанова Е.В.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неделя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скриншот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выполнено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Апробация разработанных электронных форм и таблиц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Евдокимова А.А.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Титова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И.А.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Королева Н.Н.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дней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скриншот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выполнено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Обработка  данных анкетирования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Епифанова Е.В.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день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скриншот 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выполнено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Опрос родителей о форме  анкетирования  </a:t>
                      </a:r>
                    </a:p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яндекс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формы)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Королева Н.Н.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Евдокимова А.А.</a:t>
                      </a:r>
                      <a:endPara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дня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скриншот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выполнено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9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"/>
          <p:cNvSpPr txBox="1">
            <a:spLocks noGrp="1"/>
          </p:cNvSpPr>
          <p:nvPr>
            <p:ph type="title"/>
          </p:nvPr>
        </p:nvSpPr>
        <p:spPr>
          <a:xfrm>
            <a:off x="539552" y="137927"/>
            <a:ext cx="7886700" cy="85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>
                <a:latin typeface="Tahoma"/>
                <a:ea typeface="Tahoma"/>
                <a:cs typeface="Tahoma"/>
                <a:sym typeface="Tahoma"/>
              </a:rPr>
              <a:t>Достигнутые результаты</a:t>
            </a:r>
            <a:endParaRPr sz="2000" b="1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01" name="Google Shape;401;p15"/>
          <p:cNvGraphicFramePr/>
          <p:nvPr>
            <p:extLst>
              <p:ext uri="{D42A27DB-BD31-4B8C-83A1-F6EECF244321}">
                <p14:modId xmlns:p14="http://schemas.microsoft.com/office/powerpoint/2010/main" val="3670696020"/>
              </p:ext>
            </p:extLst>
          </p:nvPr>
        </p:nvGraphicFramePr>
        <p:xfrm>
          <a:off x="2763129" y="4734232"/>
          <a:ext cx="6174393" cy="192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2" name="Google Shape;402;p15"/>
          <p:cNvGraphicFramePr/>
          <p:nvPr>
            <p:extLst>
              <p:ext uri="{D42A27DB-BD31-4B8C-83A1-F6EECF244321}">
                <p14:modId xmlns:p14="http://schemas.microsoft.com/office/powerpoint/2010/main" val="1730736575"/>
              </p:ext>
            </p:extLst>
          </p:nvPr>
        </p:nvGraphicFramePr>
        <p:xfrm>
          <a:off x="204208" y="773275"/>
          <a:ext cx="8703818" cy="3767005"/>
        </p:xfrm>
        <a:graphic>
          <a:graphicData uri="http://schemas.openxmlformats.org/drawingml/2006/table">
            <a:tbl>
              <a:tblPr firstRow="1" bandRow="1">
                <a:noFill/>
                <a:tableStyleId>{DEAC5D90-BC87-4DE8-A417-A98584EBAF2C}</a:tableStyleId>
              </a:tblPr>
              <a:tblGrid>
                <a:gridCol w="202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Наименование цели (</a:t>
                      </a:r>
                      <a:r>
                        <a:rPr lang="ru-RU" sz="1400" dirty="0" err="1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ед.изм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)</a:t>
                      </a:r>
                      <a:endParaRPr sz="14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Текущий показатель</a:t>
                      </a:r>
                      <a:endParaRPr sz="140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Целевой </a:t>
                      </a:r>
                      <a:endParaRPr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показатель</a:t>
                      </a:r>
                      <a:endParaRPr sz="140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Полученный результат, эффект</a:t>
                      </a:r>
                      <a:endParaRPr sz="14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00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Снижение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временных потерь  при внедрение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онлайн-опросников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(дистанционного анкетирования родителей)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sz="14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1083 мин.</a:t>
                      </a:r>
                      <a:endParaRPr sz="14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500 мин</a:t>
                      </a:r>
                      <a:endParaRPr sz="14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Сокращение времени  в 2 раза.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Разработка опросника (анкеты) в электронной таблице.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Рассылка 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приглашения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на почту участников процесса   анкетирования или отправка прямой ссылки в групповой чат воспитателей  ДОУ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</a:t>
                      </a: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Повышение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уровня взаимодействия ДОУ с семьями воспитанников</a:t>
                      </a:r>
                      <a:endParaRPr sz="14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dirty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Внедрение онлайн-опросников в электронной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таблице или в мессенджерах.</a:t>
                      </a:r>
                      <a:endParaRPr lang="ru-RU" sz="1400" b="0" dirty="0" smtClean="0"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Комфортное</a:t>
                      </a:r>
                      <a:r>
                        <a:rPr lang="ru-RU" sz="1400" b="0" baseline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взаимодействие сотрудников с семьями воспитанников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4" name="Google Shape;404;p15"/>
          <p:cNvSpPr txBox="1"/>
          <p:nvPr/>
        </p:nvSpPr>
        <p:spPr>
          <a:xfrm>
            <a:off x="334809" y="5553487"/>
            <a:ext cx="31683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Время протекания процесса</a:t>
            </a:r>
            <a:endParaRPr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1404938" y="806450"/>
            <a:ext cx="132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</p:txBody>
      </p:sp>
      <p:sp>
        <p:nvSpPr>
          <p:cNvPr id="4" name="TextBox 52"/>
          <p:cNvSpPr txBox="1">
            <a:spLocks noChangeArrowheads="1"/>
          </p:cNvSpPr>
          <p:nvPr/>
        </p:nvSpPr>
        <p:spPr bwMode="auto">
          <a:xfrm>
            <a:off x="5789920" y="707727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823786" y="2871788"/>
            <a:ext cx="3328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ПРОТЕКАНИЯ ПРОЦЕССА:</a:t>
            </a:r>
            <a:r>
              <a:rPr lang="en-US" altLang="ru-RU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520700" y="3228444"/>
            <a:ext cx="4572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18ч 03 ми(1083мин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) </a:t>
            </a:r>
          </a:p>
          <a:p>
            <a:pPr algn="ctr"/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798888" y="3254119"/>
            <a:ext cx="4572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ч. (500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мин)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 </a:t>
            </a: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1702594" y="4197548"/>
            <a:ext cx="5321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ВРЕМЕНИ: 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ч.7мин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6152" r="20132" b="4187"/>
          <a:stretch>
            <a:fillRect/>
          </a:stretch>
        </p:blipFill>
        <p:spPr bwMode="auto">
          <a:xfrm>
            <a:off x="6965950" y="2736850"/>
            <a:ext cx="1549008" cy="1614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6" descr="челове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95463"/>
            <a:ext cx="24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11188" y="19891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50875" y="1357313"/>
            <a:ext cx="536575" cy="271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50875" y="2349500"/>
            <a:ext cx="536575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Рисунок 31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74888"/>
            <a:ext cx="182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2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954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3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166938"/>
            <a:ext cx="182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4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24025"/>
            <a:ext cx="182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35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79638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6" descr="дверь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736725"/>
            <a:ext cx="7762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Выноска со стрелкой вправо 21"/>
          <p:cNvSpPr/>
          <p:nvPr/>
        </p:nvSpPr>
        <p:spPr>
          <a:xfrm>
            <a:off x="1604963" y="1550988"/>
            <a:ext cx="1398587" cy="1084262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39" descr="челове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17675"/>
            <a:ext cx="182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6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601788"/>
            <a:ext cx="2873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5251450" y="1460500"/>
            <a:ext cx="603250" cy="13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37325" y="1454150"/>
            <a:ext cx="5953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251450" y="2084388"/>
            <a:ext cx="652463" cy="160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Рисунок 68" descr="челове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0988"/>
            <a:ext cx="33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71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011363"/>
            <a:ext cx="2857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72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412875"/>
            <a:ext cx="2857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73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1903413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74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268413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75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1916113"/>
            <a:ext cx="2857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76" descr="челове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341438"/>
            <a:ext cx="2841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H="1" flipV="1">
            <a:off x="6559550" y="2179638"/>
            <a:ext cx="577850" cy="90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665288"/>
            <a:ext cx="357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23" descr="дверь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20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23" descr="дверь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7" y="1818097"/>
            <a:ext cx="320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23" descr="дверь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3" y="2416482"/>
            <a:ext cx="320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1848029" y="246062"/>
            <a:ext cx="5252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Достигнутые результаты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12132" y="4788203"/>
            <a:ext cx="6918326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нижение временных потерь за 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счёт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внедрения дистанционного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анкетирования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родителей, с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использованием онлайн-форм </a:t>
            </a:r>
            <a:endParaRPr lang="ru-RU" alt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рассылка приглашения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почту участников или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прямой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ссылки в групповой чат воспитателей ДОУ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подсчет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итоговых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анкетирования или опросника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200" b="1" dirty="0">
              <a:solidFill>
                <a:srgbClr val="9BBB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2" descr="https://lopatino.pnzreg.ru/upload/iblock/7bc/7bcaf5ba103cc6cce726265ee7a5d19c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6" y="2951838"/>
            <a:ext cx="2102023" cy="13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>
            <a:off x="3308926" y="3415760"/>
            <a:ext cx="23304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20471" t="7267" r="20048" b="7522"/>
          <a:stretch/>
        </p:blipFill>
        <p:spPr>
          <a:xfrm>
            <a:off x="5717049" y="1873553"/>
            <a:ext cx="271001" cy="266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3748" y="1615716"/>
            <a:ext cx="440097" cy="4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545" y="0"/>
            <a:ext cx="90054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tabLst>
                <a:tab pos="4050665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бережливого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2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Собинского</a:t>
            </a:r>
            <a:r>
              <a:rPr lang="ru-RU" sz="1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муниципального округа Детский </a:t>
            </a:r>
            <a:r>
              <a:rPr lang="ru-RU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 </a:t>
            </a:r>
            <a:endParaRPr lang="ru-RU" sz="1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11 «Ласточка»</a:t>
            </a:r>
            <a:endParaRPr lang="ru-RU" sz="12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процесса </a:t>
            </a:r>
            <a:r>
              <a:rPr lang="ru-RU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анкетирования </a:t>
            </a:r>
            <a:r>
              <a:rPr lang="ru-RU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</a:t>
            </a:r>
            <a:r>
              <a:rPr lang="ru-RU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сбора информации в детском саду»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УТВЕРЖДАЮ: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аведующий МБДОУ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«Ласточка»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Кучакова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(Ф.И.О., должность руководителя</a:t>
            </a:r>
          </a:p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заказчика бережливого проекта)</a:t>
            </a:r>
          </a:p>
          <a:p>
            <a:r>
              <a:rPr lang="ru-RU" sz="1200" dirty="0" smtClean="0">
                <a:latin typeface="Times New Roman"/>
                <a:ea typeface="Calibri"/>
              </a:rPr>
              <a:t>						</a:t>
            </a:r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endParaRPr lang="ru-RU" sz="1200" dirty="0" smtClean="0">
              <a:latin typeface="Times New Roman"/>
              <a:ea typeface="Calibri"/>
            </a:endParaRPr>
          </a:p>
          <a:p>
            <a:pPr algn="r"/>
            <a:endParaRPr lang="ru-RU" sz="1200" dirty="0">
              <a:latin typeface="Times New Roman"/>
              <a:ea typeface="Calibri"/>
            </a:endParaRPr>
          </a:p>
          <a:p>
            <a:pPr algn="r"/>
            <a:r>
              <a:rPr lang="ru-RU" sz="1200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42076"/>
              </p:ext>
            </p:extLst>
          </p:nvPr>
        </p:nvGraphicFramePr>
        <p:xfrm>
          <a:off x="121920" y="2220079"/>
          <a:ext cx="8933590" cy="4523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Общие данные: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Заказчик: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заведующий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МБДОУ № 11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Кучакова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И.Е.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Процесс: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анкетирование ( опрос)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 (законных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представителей)воспитанников ДОО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Границы процесса: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поступления запроса до обработки данных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Руководитель бережливого проекта: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Епифанова Е.В.,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ст.воспитатель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Команда бережливого проекта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Титова И.А.,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учитель-логопед,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Королева Н.Н.,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воспитатель,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Евдокимова А.А.,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воспитатель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86" marR="5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Обоснование: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Материальные  расходы (затраты на приобретение бумаги, затраты на сервисное обслуживание оргтехники)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Длительный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процесс анкетирования родителей  (1-3 дня)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Длительный процесс обработки анкет родителей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Неудовлетворённость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родителей необходимостью заполнением анкет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прихода за ребёнком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вечернее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86" marR="566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1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Цели и эффекты: создание электронной системы сбора 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Эффекты: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Сокращение временных потерь при проведении анкетирования родителей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Создание  электронной формы онлайн-опросов (анкетирование), тестов с помощью </a:t>
                      </a:r>
                      <a:r>
                        <a:rPr lang="en-GB" sz="10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Yandex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форм, и в  мессенджере 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Предупреждение риска потери информации при передаче «из уст в уста»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Сроки:</a:t>
                      </a:r>
                    </a:p>
                    <a:p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 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Согласование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паспорта проекта  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2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Картирование текущего состояния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Анализ проблем и потерь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4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Составление карты целевого состояния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5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Разработка плана мероприятий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6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Защита плана мероприятий перед заказчиком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7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Внедрение улучшений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8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Мониторинг результатов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9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Закрытие проекта </a:t>
                      </a:r>
                      <a:endParaRPr lang="ru-RU" sz="10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10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. Мониторинг стабильности достигнутых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результатов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4546929" y="2220079"/>
            <a:ext cx="0" cy="4369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68130"/>
              </p:ext>
            </p:extLst>
          </p:nvPr>
        </p:nvGraphicFramePr>
        <p:xfrm>
          <a:off x="138545" y="3884207"/>
          <a:ext cx="4408384" cy="1778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цели, единицы 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     Текущий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Целевой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Сокращение времени на опрос родителей, сбор и обработку анкет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1083 мин.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500 мин.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Сокращение материальных расходов при проведении анкетирования </a:t>
                      </a:r>
                      <a:r>
                        <a:rPr lang="ru-RU" sz="1000" dirty="0" smtClean="0">
                          <a:effectLst/>
                        </a:rPr>
                        <a:t>родителей               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 500 </a:t>
                      </a:r>
                      <a:r>
                        <a:rPr lang="ru-RU" sz="1000" dirty="0" err="1" smtClean="0"/>
                        <a:t>руб</a:t>
                      </a:r>
                      <a:r>
                        <a:rPr lang="ru-RU" sz="1000" dirty="0" smtClean="0"/>
                        <a:t>         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 руб.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уровня удовлетворённости </a:t>
                      </a:r>
                      <a:r>
                        <a:rPr lang="ru-RU" sz="1000" dirty="0" smtClean="0">
                          <a:effectLst/>
                        </a:rPr>
                        <a:t>педагогов </a:t>
                      </a:r>
                      <a:r>
                        <a:rPr lang="ru-RU" sz="1000" dirty="0">
                          <a:effectLst/>
                        </a:rPr>
                        <a:t>качеством организации взаимодействия с семьями воспитанников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60 %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Команда проекта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63" y="1956281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2076" y="3343031"/>
            <a:ext cx="552706" cy="552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1102944" y="2133540"/>
            <a:ext cx="7729613" cy="37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Епифанова Екатерина Владимировна–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ст. воспитатель </a:t>
            </a:r>
            <a:r>
              <a:rPr lang="ru-R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руководитель проекта</a:t>
            </a:r>
            <a:endParaRPr sz="16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747693" y="3343031"/>
            <a:ext cx="3600400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Титова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Ирина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Анатоль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евна-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учитель-логопед</a:t>
            </a:r>
            <a:endParaRPr sz="16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205981" y="4847408"/>
            <a:ext cx="4510212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Королева Надежда Николаевна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воспитатель</a:t>
            </a:r>
            <a:endParaRPr sz="16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134782" y="3366391"/>
            <a:ext cx="3697775" cy="65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Евдокимова Анастасия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Александровна </a:t>
            </a:r>
            <a:r>
              <a:rPr lang="ru-R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воспитатель</a:t>
            </a:r>
            <a:endParaRPr sz="16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20" y="3343031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893" y="4758779"/>
            <a:ext cx="552706" cy="55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58" y="984475"/>
            <a:ext cx="554784" cy="554784"/>
          </a:xfrm>
          <a:prstGeom prst="rect">
            <a:avLst/>
          </a:prstGeom>
        </p:spPr>
      </p:pic>
      <p:sp>
        <p:nvSpPr>
          <p:cNvPr id="12" name="Google Shape;118;p3"/>
          <p:cNvSpPr/>
          <p:nvPr/>
        </p:nvSpPr>
        <p:spPr>
          <a:xfrm>
            <a:off x="944169" y="1100040"/>
            <a:ext cx="7729613" cy="37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Кучакова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Инна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Евгенье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вна– заведующий ДОУ </a:t>
            </a:r>
            <a:r>
              <a:rPr lang="ru-R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заказчик</a:t>
            </a:r>
            <a:r>
              <a:rPr lang="ru-RU" sz="1600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проекта</a:t>
            </a:r>
            <a:endParaRPr sz="16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238875" y="1468257"/>
            <a:ext cx="8581548" cy="2407062"/>
            <a:chOff x="15161" y="1259540"/>
            <a:chExt cx="8826277" cy="2407062"/>
          </a:xfrm>
        </p:grpSpPr>
        <p:sp>
          <p:nvSpPr>
            <p:cNvPr id="132" name="Google Shape;132;p4"/>
            <p:cNvSpPr/>
            <p:nvPr/>
          </p:nvSpPr>
          <p:spPr>
            <a:xfrm>
              <a:off x="171831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171831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1</a:t>
              </a: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5161" y="1979977"/>
              <a:ext cx="1284106" cy="16353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906" y="1967414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Подготовка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б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ланков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анкет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206828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206828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90665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EFB9B"/>
                </a:gs>
                <a:gs pos="50000">
                  <a:srgbClr val="C5F88D"/>
                </a:gs>
                <a:gs pos="100000">
                  <a:srgbClr val="BFFD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1690665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2</a:t>
              </a: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54223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5F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492968" y="2018722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Передает </a:t>
              </a: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анкет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воспитателям групп</a:t>
              </a: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725662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F99C"/>
                </a:gs>
                <a:gs pos="50000">
                  <a:srgbClr val="B4F68E"/>
                </a:gs>
                <a:gs pos="100000">
                  <a:srgbClr val="A9FA7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725662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209498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0F39D"/>
                </a:gs>
                <a:gs pos="50000">
                  <a:srgbClr val="92F08F"/>
                </a:gs>
                <a:gs pos="100000">
                  <a:srgbClr val="7DF37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3209498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3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73057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DE71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878392" y="2018722"/>
              <a:ext cx="1378772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Раздача бланков  анкет родителям </a:t>
              </a: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для заполнения</a:t>
              </a: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244495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4244495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728332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ECBB"/>
                </a:gs>
                <a:gs pos="50000">
                  <a:srgbClr val="91E7AF"/>
                </a:gs>
                <a:gs pos="100000">
                  <a:srgbClr val="7CE9A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4728332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4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491891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27DB7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4530636" y="2018722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Заполнение анкет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763329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1E6DF"/>
                </a:gs>
                <a:gs pos="50000">
                  <a:srgbClr val="93E2D9"/>
                </a:gs>
                <a:gs pos="100000">
                  <a:srgbClr val="7FE2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763329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47166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2E0E5"/>
                </a:gs>
                <a:gs pos="50000">
                  <a:srgbClr val="94D9E0"/>
                </a:gs>
                <a:gs pos="100000">
                  <a:srgbClr val="80D8D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6247166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5</a:t>
              </a: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049471" y="1979977"/>
              <a:ext cx="1284105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35C5C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6049470" y="2057467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Сбор анкет 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282163" y="1296394"/>
              <a:ext cx="341911" cy="121509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7282163" y="1320696"/>
              <a:ext cx="305458" cy="72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766000" y="1259540"/>
              <a:ext cx="873717" cy="29311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766000" y="1259540"/>
              <a:ext cx="873717" cy="195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36000" rIns="853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Шаг 6</a:t>
              </a:r>
              <a:endParaRPr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518587" y="1979977"/>
              <a:ext cx="1322851" cy="16866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7557332" y="2018722"/>
              <a:ext cx="1245361" cy="1609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114300" lvl="1" indent="-114300">
                <a:lnSpc>
                  <a:spcPct val="90000"/>
                </a:lnSpc>
                <a:buClr>
                  <a:schemeClr val="dk1"/>
                </a:buClr>
                <a:buSzPts val="1200"/>
                <a:buFont typeface="Tahoma"/>
                <a:buChar char="•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Передача анкет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ст. воспитателю</a:t>
              </a:r>
              <a:endParaRPr lang="ru-RU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lvl="1"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для обработки</a:t>
              </a:r>
              <a:endParaRPr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7975798" cy="101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Карта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текущего состояния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18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процесса 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анкетирования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родителей воспитанников ДОО»   </a:t>
            </a:r>
            <a:b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</a:br>
            <a:r>
              <a:rPr lang="ru-RU" sz="1600" dirty="0" smtClean="0">
                <a:latin typeface="Tahoma"/>
                <a:ea typeface="Tahoma"/>
                <a:cs typeface="Tahoma"/>
                <a:sym typeface="Tahoma"/>
              </a:rPr>
              <a:t>дата 20.03. 2023г</a:t>
            </a:r>
            <a:r>
              <a:rPr lang="ru-RU" sz="18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297738" y="1767616"/>
            <a:ext cx="1080000" cy="317519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grpSp>
        <p:nvGrpSpPr>
          <p:cNvPr id="173" name="Google Shape;173;p4"/>
          <p:cNvGrpSpPr/>
          <p:nvPr/>
        </p:nvGrpSpPr>
        <p:grpSpPr>
          <a:xfrm>
            <a:off x="3185222" y="1816131"/>
            <a:ext cx="1085817" cy="360000"/>
            <a:chOff x="2970017" y="2741744"/>
            <a:chExt cx="1329976" cy="1900878"/>
          </a:xfrm>
        </p:grpSpPr>
        <p:sp>
          <p:nvSpPr>
            <p:cNvPr id="174" name="Google Shape;174;p4"/>
            <p:cNvSpPr/>
            <p:nvPr/>
          </p:nvSpPr>
          <p:spPr>
            <a:xfrm>
              <a:off x="2970017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3008759" y="2780490"/>
              <a:ext cx="1291234" cy="1544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 dirty="0" smtClean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Воспитатель </a:t>
              </a:r>
              <a:endParaRPr sz="12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4665840" y="1744956"/>
            <a:ext cx="1137446" cy="392828"/>
            <a:chOff x="4488850" y="2568405"/>
            <a:chExt cx="1393214" cy="2074217"/>
          </a:xfrm>
        </p:grpSpPr>
        <p:sp>
          <p:nvSpPr>
            <p:cNvPr id="177" name="Google Shape;177;p4"/>
            <p:cNvSpPr/>
            <p:nvPr/>
          </p:nvSpPr>
          <p:spPr>
            <a:xfrm>
              <a:off x="4488850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4636703" y="2568405"/>
              <a:ext cx="1245361" cy="182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Родители </a:t>
              </a:r>
              <a:endParaRPr sz="12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6190941" y="1760278"/>
            <a:ext cx="1080000" cy="360000"/>
            <a:chOff x="6007684" y="2741744"/>
            <a:chExt cx="1322851" cy="1900878"/>
          </a:xfrm>
        </p:grpSpPr>
        <p:sp>
          <p:nvSpPr>
            <p:cNvPr id="180" name="Google Shape;180;p4"/>
            <p:cNvSpPr/>
            <p:nvPr/>
          </p:nvSpPr>
          <p:spPr>
            <a:xfrm>
              <a:off x="6007684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046429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</a:pPr>
              <a:r>
                <a:rPr lang="ru-RU" sz="1200" dirty="0">
                  <a:latin typeface="Tahoma"/>
                  <a:ea typeface="Tahoma"/>
                  <a:cs typeface="Tahoma"/>
                  <a:sym typeface="Tahoma"/>
                </a:rPr>
                <a:t>Воспитатель</a:t>
              </a: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7659549" y="1777784"/>
            <a:ext cx="1080000" cy="360000"/>
            <a:chOff x="7515547" y="2741744"/>
            <a:chExt cx="1322851" cy="1900878"/>
          </a:xfrm>
        </p:grpSpPr>
        <p:sp>
          <p:nvSpPr>
            <p:cNvPr id="183" name="Google Shape;183;p4"/>
            <p:cNvSpPr/>
            <p:nvPr/>
          </p:nvSpPr>
          <p:spPr>
            <a:xfrm>
              <a:off x="7515547" y="2741744"/>
              <a:ext cx="1322851" cy="19008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7554292" y="2780489"/>
              <a:ext cx="1245361" cy="1823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1" algn="ctr">
                <a:lnSpc>
                  <a:spcPct val="90000"/>
                </a:lnSpc>
              </a:pPr>
              <a:r>
                <a:rPr lang="ru-RU" sz="1200" dirty="0">
                  <a:latin typeface="Tahoma"/>
                  <a:ea typeface="Tahoma"/>
                  <a:cs typeface="Tahoma"/>
                  <a:sym typeface="Tahoma"/>
                </a:rPr>
                <a:t>Воспитатель</a:t>
              </a:r>
            </a:p>
          </p:txBody>
        </p:sp>
      </p:grpSp>
      <p:sp>
        <p:nvSpPr>
          <p:cNvPr id="187" name="Google Shape;187;p4"/>
          <p:cNvSpPr txBox="1"/>
          <p:nvPr/>
        </p:nvSpPr>
        <p:spPr>
          <a:xfrm>
            <a:off x="311545" y="3528859"/>
            <a:ext cx="1154475" cy="2863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Tahoma"/>
                <a:ea typeface="Tahoma"/>
                <a:cs typeface="Tahoma"/>
                <a:sym typeface="Tahoma"/>
              </a:rPr>
              <a:t>150-153</a:t>
            </a:r>
            <a:r>
              <a:rPr lang="ru-RU" sz="11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1683770" y="3616822"/>
            <a:ext cx="1216933" cy="2417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25-27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1" name="Google Shape;191;p4"/>
          <p:cNvGrpSpPr/>
          <p:nvPr/>
        </p:nvGrpSpPr>
        <p:grpSpPr>
          <a:xfrm>
            <a:off x="4668480" y="3598429"/>
            <a:ext cx="1187221" cy="271861"/>
            <a:chOff x="1659718" y="2282033"/>
            <a:chExt cx="873717" cy="293113"/>
          </a:xfrm>
        </p:grpSpPr>
        <p:sp>
          <p:nvSpPr>
            <p:cNvPr id="192" name="Google Shape;192;p4"/>
            <p:cNvSpPr/>
            <p:nvPr/>
          </p:nvSpPr>
          <p:spPr>
            <a:xfrm>
              <a:off x="1659718" y="2282033"/>
              <a:ext cx="873717" cy="293113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659718" y="2282033"/>
              <a:ext cx="873717" cy="293113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8000" tIns="36000" rIns="128000" bIns="68575" anchor="t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200" dirty="0" smtClean="0">
                  <a:latin typeface="Tahoma"/>
                  <a:ea typeface="Tahoma"/>
                  <a:cs typeface="Tahoma"/>
                  <a:sym typeface="Tahoma"/>
                </a:rPr>
                <a:t>570-600 мин</a:t>
              </a:r>
              <a:endParaRPr lang="ru-RU" sz="1200" dirty="0"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6" name="Google Shape;196;p4"/>
          <p:cNvSpPr txBox="1"/>
          <p:nvPr/>
        </p:nvSpPr>
        <p:spPr>
          <a:xfrm>
            <a:off x="6211007" y="3570948"/>
            <a:ext cx="1245361" cy="2876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110-120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7534251" y="3518895"/>
            <a:ext cx="1190065" cy="2496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15-20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мин.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3187495" y="3628542"/>
            <a:ext cx="1261604" cy="2417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40-43</a:t>
            </a:r>
            <a:r>
              <a:rPr lang="ru-RU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мин</a:t>
            </a:r>
            <a:endParaRPr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aphicFrame>
        <p:nvGraphicFramePr>
          <p:cNvPr id="205" name="Google Shape;205;p4"/>
          <p:cNvGraphicFramePr/>
          <p:nvPr>
            <p:extLst>
              <p:ext uri="{D42A27DB-BD31-4B8C-83A1-F6EECF244321}">
                <p14:modId xmlns:p14="http://schemas.microsoft.com/office/powerpoint/2010/main" val="670389009"/>
              </p:ext>
            </p:extLst>
          </p:nvPr>
        </p:nvGraphicFramePr>
        <p:xfrm>
          <a:off x="1936357" y="4270378"/>
          <a:ext cx="6884066" cy="2042750"/>
        </p:xfrm>
        <a:graphic>
          <a:graphicData uri="http://schemas.openxmlformats.org/drawingml/2006/table">
            <a:tbl>
              <a:tblPr firstRow="1" bandRow="1">
                <a:tableStyleId>{DEAC5D90-BC87-4DE8-A417-A98584EBAF2C}</a:tableStyleId>
              </a:tblPr>
              <a:tblGrid>
                <a:gridCol w="37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>
                          <a:sym typeface="Tahoma"/>
                        </a:rPr>
                        <a:t>Перечень </a:t>
                      </a:r>
                      <a:r>
                        <a:rPr lang="ru-RU" sz="12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потерь/проблем</a:t>
                      </a:r>
                      <a:endParaRPr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ym typeface="Tahoma"/>
                        </a:rPr>
                        <a:t>1</a:t>
                      </a: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Материальные  расходы (затраты  на приобретение бумаги, затраты на сервисное обслуживание оргтехники)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ym typeface="Tahoma"/>
                        </a:rPr>
                        <a:t>2</a:t>
                      </a:r>
                      <a:endParaRPr sz="1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Длительный процесс  распространения бланков анкет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ym typeface="Tahoma"/>
                        </a:rPr>
                        <a:t>3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Длительный процесс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обработки анкет родителей</a:t>
                      </a:r>
                      <a:endParaRPr lang="ru-RU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ym typeface="Tahoma"/>
                        </a:rPr>
                        <a:t>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 smtClean="0"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 smtClean="0">
                        <a:sym typeface="Tah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Неудовлетворённость родителей необходимостью заполнением анкет во время прихода за ребёнком   в вечернее время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6" name="Google Shape;206;p4"/>
          <p:cNvGrpSpPr/>
          <p:nvPr/>
        </p:nvGrpSpPr>
        <p:grpSpPr>
          <a:xfrm>
            <a:off x="593747" y="2912514"/>
            <a:ext cx="487983" cy="555671"/>
            <a:chOff x="-1332656" y="1772816"/>
            <a:chExt cx="648072" cy="711234"/>
          </a:xfrm>
        </p:grpSpPr>
        <p:sp>
          <p:nvSpPr>
            <p:cNvPr id="207" name="Google Shape;207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4"/>
          <p:cNvGrpSpPr/>
          <p:nvPr/>
        </p:nvGrpSpPr>
        <p:grpSpPr>
          <a:xfrm>
            <a:off x="3840752" y="2989733"/>
            <a:ext cx="648072" cy="638809"/>
            <a:chOff x="-1253577" y="1545095"/>
            <a:chExt cx="648072" cy="711234"/>
          </a:xfrm>
        </p:grpSpPr>
        <p:sp>
          <p:nvSpPr>
            <p:cNvPr id="216" name="Google Shape;216;p4"/>
            <p:cNvSpPr/>
            <p:nvPr/>
          </p:nvSpPr>
          <p:spPr>
            <a:xfrm>
              <a:off x="-1253577" y="1545095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-1136750" y="1687761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4"/>
          <p:cNvGrpSpPr/>
          <p:nvPr/>
        </p:nvGrpSpPr>
        <p:grpSpPr>
          <a:xfrm>
            <a:off x="6797654" y="2888123"/>
            <a:ext cx="472600" cy="518517"/>
            <a:chOff x="-1332656" y="1772816"/>
            <a:chExt cx="648072" cy="711234"/>
          </a:xfrm>
        </p:grpSpPr>
        <p:sp>
          <p:nvSpPr>
            <p:cNvPr id="219" name="Google Shape;219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-1147471" y="1827542"/>
              <a:ext cx="325779" cy="548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162;p4"/>
          <p:cNvSpPr/>
          <p:nvPr/>
        </p:nvSpPr>
        <p:spPr>
          <a:xfrm>
            <a:off x="471621" y="4186506"/>
            <a:ext cx="1021309" cy="18200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/>
              <a:t>Шаг 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546" y="4727639"/>
            <a:ext cx="1445236" cy="17169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292" y="4378854"/>
            <a:ext cx="1217743" cy="3453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9071" y="4478237"/>
            <a:ext cx="357163" cy="146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9355" y="4876255"/>
            <a:ext cx="156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Обработка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</a:t>
            </a:r>
            <a:r>
              <a:rPr lang="ru-RU" sz="1200" dirty="0" smtClean="0"/>
              <a:t>. Составление сводной анкеты</a:t>
            </a:r>
            <a:endParaRPr lang="ru-RU" sz="1200" dirty="0"/>
          </a:p>
        </p:txBody>
      </p:sp>
      <p:sp>
        <p:nvSpPr>
          <p:cNvPr id="103" name="Google Shape;180;p4"/>
          <p:cNvSpPr/>
          <p:nvPr/>
        </p:nvSpPr>
        <p:spPr>
          <a:xfrm>
            <a:off x="1701997" y="1763937"/>
            <a:ext cx="1080000" cy="360000"/>
          </a:xfrm>
          <a:prstGeom prst="roundRect">
            <a:avLst>
              <a:gd name="adj" fmla="val 10000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</a:t>
            </a:r>
          </a:p>
        </p:txBody>
      </p:sp>
      <p:sp>
        <p:nvSpPr>
          <p:cNvPr id="106" name="Google Shape;193;p4"/>
          <p:cNvSpPr txBox="1"/>
          <p:nvPr/>
        </p:nvSpPr>
        <p:spPr>
          <a:xfrm>
            <a:off x="417094" y="6180375"/>
            <a:ext cx="1187221" cy="27186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00" tIns="36000" rIns="128000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0-120 мин</a:t>
            </a:r>
            <a:endParaRPr sz="12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4" name="Google Shape;215;p4"/>
          <p:cNvGrpSpPr/>
          <p:nvPr/>
        </p:nvGrpSpPr>
        <p:grpSpPr>
          <a:xfrm>
            <a:off x="5242213" y="2714646"/>
            <a:ext cx="585945" cy="638809"/>
            <a:chOff x="285563" y="2275772"/>
            <a:chExt cx="648072" cy="711234"/>
          </a:xfrm>
        </p:grpSpPr>
        <p:sp>
          <p:nvSpPr>
            <p:cNvPr id="96" name="Google Shape;216;p4"/>
            <p:cNvSpPr/>
            <p:nvPr/>
          </p:nvSpPr>
          <p:spPr>
            <a:xfrm>
              <a:off x="285563" y="2275772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17;p4"/>
            <p:cNvSpPr txBox="1"/>
            <p:nvPr/>
          </p:nvSpPr>
          <p:spPr>
            <a:xfrm>
              <a:off x="456983" y="2429740"/>
              <a:ext cx="305231" cy="44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212;p4"/>
          <p:cNvGrpSpPr/>
          <p:nvPr/>
        </p:nvGrpSpPr>
        <p:grpSpPr>
          <a:xfrm>
            <a:off x="6171700" y="2733144"/>
            <a:ext cx="552142" cy="614817"/>
            <a:chOff x="-1746192" y="2079782"/>
            <a:chExt cx="543876" cy="558175"/>
          </a:xfrm>
        </p:grpSpPr>
        <p:sp>
          <p:nvSpPr>
            <p:cNvPr id="110" name="Google Shape;213;p4"/>
            <p:cNvSpPr/>
            <p:nvPr/>
          </p:nvSpPr>
          <p:spPr>
            <a:xfrm>
              <a:off x="-1746192" y="2079782"/>
              <a:ext cx="543876" cy="558175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14;p4"/>
            <p:cNvSpPr txBox="1"/>
            <p:nvPr/>
          </p:nvSpPr>
          <p:spPr>
            <a:xfrm>
              <a:off x="-1610338" y="2162623"/>
              <a:ext cx="360040" cy="363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212;p4"/>
          <p:cNvGrpSpPr/>
          <p:nvPr/>
        </p:nvGrpSpPr>
        <p:grpSpPr>
          <a:xfrm>
            <a:off x="1099243" y="5553027"/>
            <a:ext cx="478989" cy="584537"/>
            <a:chOff x="-1580472" y="1926723"/>
            <a:chExt cx="482352" cy="711234"/>
          </a:xfrm>
        </p:grpSpPr>
        <p:sp>
          <p:nvSpPr>
            <p:cNvPr id="113" name="Google Shape;213;p4"/>
            <p:cNvSpPr/>
            <p:nvPr/>
          </p:nvSpPr>
          <p:spPr>
            <a:xfrm>
              <a:off x="-1580472" y="1926723"/>
              <a:ext cx="48235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14;p4"/>
            <p:cNvSpPr txBox="1"/>
            <p:nvPr/>
          </p:nvSpPr>
          <p:spPr>
            <a:xfrm>
              <a:off x="-1458160" y="2082285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209;p4"/>
          <p:cNvGrpSpPr/>
          <p:nvPr/>
        </p:nvGrpSpPr>
        <p:grpSpPr>
          <a:xfrm>
            <a:off x="2176691" y="2892093"/>
            <a:ext cx="540722" cy="634275"/>
            <a:chOff x="-1332656" y="1772816"/>
            <a:chExt cx="648072" cy="711234"/>
          </a:xfrm>
        </p:grpSpPr>
        <p:sp>
          <p:nvSpPr>
            <p:cNvPr id="119" name="Google Shape;210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212;p4"/>
          <p:cNvGrpSpPr/>
          <p:nvPr/>
        </p:nvGrpSpPr>
        <p:grpSpPr>
          <a:xfrm>
            <a:off x="8112785" y="2922157"/>
            <a:ext cx="431889" cy="595476"/>
            <a:chOff x="-1746192" y="1926723"/>
            <a:chExt cx="648072" cy="711234"/>
          </a:xfrm>
        </p:grpSpPr>
        <p:sp>
          <p:nvSpPr>
            <p:cNvPr id="122" name="Google Shape;213;p4"/>
            <p:cNvSpPr/>
            <p:nvPr/>
          </p:nvSpPr>
          <p:spPr>
            <a:xfrm>
              <a:off x="-1746192" y="1926723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4"/>
            <p:cNvSpPr txBox="1"/>
            <p:nvPr/>
          </p:nvSpPr>
          <p:spPr>
            <a:xfrm>
              <a:off x="-1562357" y="2082285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203;p4"/>
          <p:cNvSpPr/>
          <p:nvPr/>
        </p:nvSpPr>
        <p:spPr>
          <a:xfrm>
            <a:off x="3420192" y="1117654"/>
            <a:ext cx="54002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lang="ru-RU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ВПП</a:t>
            </a:r>
            <a:r>
              <a:rPr lang="ru-RU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 время протекания процесса):  1000мин - 1083мин</a:t>
            </a:r>
            <a:endParaRPr sz="1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5" name="Google Shape;209;p4"/>
          <p:cNvGrpSpPr/>
          <p:nvPr/>
        </p:nvGrpSpPr>
        <p:grpSpPr>
          <a:xfrm>
            <a:off x="3420191" y="2632338"/>
            <a:ext cx="540722" cy="634275"/>
            <a:chOff x="-1332656" y="1772816"/>
            <a:chExt cx="648072" cy="711234"/>
          </a:xfrm>
        </p:grpSpPr>
        <p:sp>
          <p:nvSpPr>
            <p:cNvPr id="126" name="Google Shape;210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1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209;p4"/>
          <p:cNvGrpSpPr/>
          <p:nvPr/>
        </p:nvGrpSpPr>
        <p:grpSpPr>
          <a:xfrm>
            <a:off x="4668480" y="2888123"/>
            <a:ext cx="540722" cy="634275"/>
            <a:chOff x="-1332656" y="1772816"/>
            <a:chExt cx="648072" cy="711234"/>
          </a:xfrm>
        </p:grpSpPr>
        <p:sp>
          <p:nvSpPr>
            <p:cNvPr id="104" name="Google Shape;210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11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218;p4"/>
          <p:cNvGrpSpPr/>
          <p:nvPr/>
        </p:nvGrpSpPr>
        <p:grpSpPr>
          <a:xfrm>
            <a:off x="7564643" y="2993745"/>
            <a:ext cx="472600" cy="518517"/>
            <a:chOff x="-1332656" y="1772816"/>
            <a:chExt cx="648072" cy="711234"/>
          </a:xfrm>
        </p:grpSpPr>
        <p:sp>
          <p:nvSpPr>
            <p:cNvPr id="109" name="Google Shape;219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0;p4"/>
            <p:cNvSpPr txBox="1"/>
            <p:nvPr/>
          </p:nvSpPr>
          <p:spPr>
            <a:xfrm>
              <a:off x="-1147471" y="1827542"/>
              <a:ext cx="325779" cy="548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206;p4"/>
          <p:cNvGrpSpPr/>
          <p:nvPr/>
        </p:nvGrpSpPr>
        <p:grpSpPr>
          <a:xfrm>
            <a:off x="458196" y="5586109"/>
            <a:ext cx="487983" cy="555671"/>
            <a:chOff x="-1332656" y="1772816"/>
            <a:chExt cx="648072" cy="711234"/>
          </a:xfrm>
        </p:grpSpPr>
        <p:sp>
          <p:nvSpPr>
            <p:cNvPr id="117" name="Google Shape;207;p4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08;p4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"/>
          <p:cNvPicPr preferRelativeResize="0"/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 r="2128"/>
          <a:stretch/>
        </p:blipFill>
        <p:spPr>
          <a:xfrm>
            <a:off x="5647060" y="616384"/>
            <a:ext cx="3312368" cy="515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628650" y="212727"/>
            <a:ext cx="7886700" cy="61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Пирамида проблем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302064" y="5124836"/>
            <a:ext cx="588172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Материальные  расходы (затраты  на приобретение бумаги, затраты на сервисное обслуживание оргтехники) </a:t>
            </a:r>
          </a:p>
          <a:p>
            <a:pPr fontAlgn="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Длительный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распространение бланков анкет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Длительный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обработки анкет родителей</a:t>
            </a:r>
          </a:p>
          <a:p>
            <a:pPr fontAlgn="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Неудовлетворённость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 необходимостью заполнением анкет во время прихода за ребёнком   в вечернее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1" name="Google Shape;231;p5"/>
          <p:cNvGrpSpPr/>
          <p:nvPr/>
        </p:nvGrpSpPr>
        <p:grpSpPr>
          <a:xfrm>
            <a:off x="7303244" y="4769219"/>
            <a:ext cx="648072" cy="711234"/>
            <a:chOff x="-1332656" y="1772816"/>
            <a:chExt cx="648072" cy="711234"/>
          </a:xfrm>
        </p:grpSpPr>
        <p:sp>
          <p:nvSpPr>
            <p:cNvPr id="232" name="Google Shape;232;p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6434279" y="4710919"/>
            <a:ext cx="648072" cy="711234"/>
            <a:chOff x="-1332656" y="1772816"/>
            <a:chExt cx="648072" cy="711234"/>
          </a:xfrm>
        </p:grpSpPr>
        <p:sp>
          <p:nvSpPr>
            <p:cNvPr id="238" name="Google Shape;238;p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5758282" y="4217920"/>
            <a:ext cx="648072" cy="711234"/>
            <a:chOff x="-1332656" y="1772816"/>
            <a:chExt cx="648072" cy="711234"/>
          </a:xfrm>
        </p:grpSpPr>
        <p:sp>
          <p:nvSpPr>
            <p:cNvPr id="241" name="Google Shape;241;p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>
            <a:off x="7951316" y="4500599"/>
            <a:ext cx="648072" cy="711234"/>
            <a:chOff x="-1332656" y="1772816"/>
            <a:chExt cx="648072" cy="711234"/>
          </a:xfrm>
        </p:grpSpPr>
        <p:sp>
          <p:nvSpPr>
            <p:cNvPr id="244" name="Google Shape;244;p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0980"/>
              </a:srgbClr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390098" y="1334729"/>
            <a:ext cx="6157188" cy="9881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i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Проблемы </a:t>
            </a:r>
            <a:r>
              <a:rPr lang="ru-RU" sz="1800" i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федерального уровня (не </a:t>
            </a:r>
            <a:r>
              <a:rPr lang="ru-RU" sz="1800" i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выявлено)</a:t>
            </a:r>
            <a:r>
              <a:rPr lang="ru-RU" dirty="0" err="1" smtClean="0"/>
              <a:t>ено</a:t>
            </a:r>
            <a:r>
              <a:rPr lang="ru-RU" dirty="0"/>
              <a:t>)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02064" y="2699617"/>
            <a:ext cx="6104290" cy="9881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i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Проблемы регионального  </a:t>
            </a:r>
            <a:r>
              <a:rPr lang="ru-RU" sz="1800" i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уровня (</a:t>
            </a:r>
            <a:r>
              <a:rPr lang="ru-RU" sz="1800" i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не выявлено)</a:t>
            </a:r>
            <a:r>
              <a:rPr lang="ru-RU" dirty="0" err="1" smtClean="0"/>
              <a:t>ено</a:t>
            </a:r>
            <a:r>
              <a:rPr lang="ru-RU" dirty="0"/>
              <a:t>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02064" y="4006528"/>
            <a:ext cx="5199084" cy="9881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i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Проблемы ДОО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628650" y="52099"/>
            <a:ext cx="7886700" cy="3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>
                <a:latin typeface="Tahoma"/>
                <a:ea typeface="Tahoma"/>
                <a:cs typeface="Tahoma"/>
                <a:sym typeface="Tahoma"/>
              </a:rPr>
              <a:t>Анализ проблем</a:t>
            </a:r>
            <a:endParaRPr sz="20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769436" y="366658"/>
            <a:ext cx="3605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«5 Почему?»</a:t>
            </a:r>
            <a:endParaRPr sz="2000" b="1" i="1" dirty="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51921" y="679854"/>
            <a:ext cx="8852954" cy="32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Проблема</a:t>
            </a:r>
            <a:r>
              <a:rPr lang="ru-RU" sz="2000" b="1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атериальные  расходы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4691" y="2986644"/>
            <a:ext cx="8401187" cy="4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136191" y="1362010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2252737" y="1362010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104131" y="1998511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252737" y="2048700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042970" y="2818164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Почему?</a:t>
            </a: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276661" y="2818164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312743" y="3840722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недостаточное количество </a:t>
            </a:r>
            <a:r>
              <a:rPr lang="ru-RU" sz="2000" dirty="0" err="1" smtClean="0">
                <a:latin typeface="Tahoma"/>
                <a:ea typeface="Tahoma"/>
                <a:cs typeface="Tahoma"/>
                <a:sym typeface="Tahoma"/>
              </a:rPr>
              <a:t>орг.техники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077379" y="3488907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261592" y="3503762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52175" y="1682600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 что требуются материальные </a:t>
            </a:r>
            <a:r>
              <a:rPr lang="ru-RU" sz="2000" dirty="0">
                <a:latin typeface="Tahoma"/>
                <a:ea typeface="Tahoma"/>
                <a:cs typeface="Tahoma"/>
                <a:sym typeface="Tahoma"/>
              </a:rPr>
              <a:t>затраты на приобретение </a:t>
            </a: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бумаги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143343" y="4175341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294350" y="4225531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124691" y="2120300"/>
            <a:ext cx="8017829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312744" y="4965512"/>
            <a:ext cx="8401187" cy="6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Коренная причина: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финансовые затраты на приобретение сырья и материалов, используемых при процессе анкетирования родителей.</a:t>
            </a:r>
            <a:endParaRPr lang="ru-RU" sz="28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163016" y="6005320"/>
            <a:ext cx="8980984" cy="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Решение: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исключение финансовых затрат при проведение анкетирования родителей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71;p7"/>
          <p:cNvSpPr/>
          <p:nvPr/>
        </p:nvSpPr>
        <p:spPr>
          <a:xfrm>
            <a:off x="88725" y="2385660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 </a:t>
            </a:r>
            <a:r>
              <a:rPr lang="ru-RU" sz="2000" dirty="0">
                <a:latin typeface="Tahoma"/>
                <a:ea typeface="Tahoma"/>
                <a:cs typeface="Tahoma"/>
                <a:sym typeface="Tahoma"/>
              </a:rPr>
              <a:t>что требуются материальные затраты на приобретение </a:t>
            </a: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 тонера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744" y="3155124"/>
            <a:ext cx="8121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 что требуется сервисное обслуживание принтера </a:t>
            </a:r>
            <a:r>
              <a:rPr lang="en-GB" sz="2000" dirty="0" smtClean="0">
                <a:latin typeface="Tahoma"/>
                <a:ea typeface="Tahoma"/>
                <a:cs typeface="Tahoma"/>
                <a:sym typeface="Tahoma"/>
              </a:rPr>
              <a:t>Canon</a:t>
            </a:r>
            <a:endParaRPr lang="ru-RU" sz="2400" dirty="0"/>
          </a:p>
        </p:txBody>
      </p:sp>
      <p:sp>
        <p:nvSpPr>
          <p:cNvPr id="32" name="Google Shape;268;p7"/>
          <p:cNvSpPr/>
          <p:nvPr/>
        </p:nvSpPr>
        <p:spPr>
          <a:xfrm>
            <a:off x="52175" y="4562491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ресурсоемкий процесс организации анкетирования 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628650" y="52099"/>
            <a:ext cx="7886700" cy="3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>
                <a:latin typeface="Tahoma"/>
                <a:ea typeface="Tahoma"/>
                <a:cs typeface="Tahoma"/>
                <a:sym typeface="Tahoma"/>
              </a:rPr>
              <a:t>Анализ проблем</a:t>
            </a:r>
            <a:endParaRPr sz="20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769436" y="366658"/>
            <a:ext cx="3605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«5 Почему?»</a:t>
            </a:r>
            <a:endParaRPr sz="2000" b="1" i="1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51921" y="679854"/>
            <a:ext cx="8852954" cy="32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Проблема: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лительный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процесс анкетирования родителей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4691" y="2986644"/>
            <a:ext cx="8401187" cy="4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042970" y="1000239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2252737" y="1003317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042970" y="1561172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252737" y="1586637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042970" y="2487557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Почему?</a:t>
            </a: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276661" y="2599959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0" y="3582205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что нет готовых шаблонов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077379" y="3234903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294350" y="3245245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110835" y="1243261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 что большое количество анкетируемых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042970" y="3943795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276661" y="3943795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124691" y="2120300"/>
            <a:ext cx="8017829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371405" y="4659408"/>
            <a:ext cx="8401187" cy="6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/>
            <a:r>
              <a:rPr lang="ru-RU" sz="2000" b="1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Коренная причина</a:t>
            </a:r>
            <a:r>
              <a:rPr lang="ru-RU" sz="2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заполнение опросных листов в бумажном виде.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86706" y="5479341"/>
            <a:ext cx="8922327" cy="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Решение: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организация дистанционного анкетирования родителей, с использованием онлайн-форм опросников 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65;p7"/>
          <p:cNvSpPr/>
          <p:nvPr/>
        </p:nvSpPr>
        <p:spPr>
          <a:xfrm>
            <a:off x="251921" y="2203527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71;p7"/>
          <p:cNvSpPr/>
          <p:nvPr/>
        </p:nvSpPr>
        <p:spPr>
          <a:xfrm>
            <a:off x="86706" y="1923597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Потому, что родители заполняют анкеты во время  прихода за ребёнком  в вечернее время (с 16 до 19 часов)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164" y="2924896"/>
            <a:ext cx="7681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заполнение анкет происходит в письменном виде</a:t>
            </a:r>
            <a:endParaRPr lang="ru-RU" sz="2400" dirty="0"/>
          </a:p>
        </p:txBody>
      </p:sp>
      <p:sp>
        <p:nvSpPr>
          <p:cNvPr id="32" name="Google Shape;268;p7"/>
          <p:cNvSpPr/>
          <p:nvPr/>
        </p:nvSpPr>
        <p:spPr>
          <a:xfrm>
            <a:off x="86706" y="4280755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000" dirty="0">
                <a:latin typeface="Tahoma"/>
                <a:ea typeface="Tahoma"/>
                <a:cs typeface="Tahoma"/>
                <a:sym typeface="Tahoma"/>
              </a:rPr>
              <a:t>Потому, что </a:t>
            </a: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не </a:t>
            </a:r>
            <a:r>
              <a:rPr lang="ru-RU" sz="2000" dirty="0">
                <a:latin typeface="Tahoma"/>
                <a:ea typeface="Tahoma"/>
                <a:cs typeface="Tahoma"/>
                <a:sym typeface="Tahoma"/>
              </a:rPr>
              <a:t>все родители своевременно вернули анкеты</a:t>
            </a:r>
          </a:p>
        </p:txBody>
      </p:sp>
    </p:spTree>
    <p:extLst>
      <p:ext uri="{BB962C8B-B14F-4D97-AF65-F5344CB8AC3E}">
        <p14:creationId xmlns:p14="http://schemas.microsoft.com/office/powerpoint/2010/main" val="19964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628650" y="52099"/>
            <a:ext cx="7886700" cy="3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>
                <a:latin typeface="Tahoma"/>
                <a:ea typeface="Tahoma"/>
                <a:cs typeface="Tahoma"/>
                <a:sym typeface="Tahoma"/>
              </a:rPr>
              <a:t>Анализ проблем</a:t>
            </a:r>
            <a:endParaRPr sz="20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769436" y="366658"/>
            <a:ext cx="3605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«5 Почему?»</a:t>
            </a:r>
            <a:endParaRPr sz="2000" b="1" i="1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51921" y="679854"/>
            <a:ext cx="8852954" cy="32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Проблема: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лительный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процесс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обработки анкет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родителей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4691" y="2986644"/>
            <a:ext cx="8401187" cy="4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042970" y="1000239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2252737" y="1003317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042970" y="1561172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289083" y="1601966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143343" y="2328970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Почему?</a:t>
            </a: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276661" y="2408007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0" y="3582205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 что отсутствует электронный шаблон анкет 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077379" y="3234903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294350" y="3245245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110835" y="1243261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 большое количество анкет (15-20шт)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077379" y="3943794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276661" y="3943795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124691" y="2120300"/>
            <a:ext cx="8017829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182548" y="5055471"/>
            <a:ext cx="8401187" cy="6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Коренная причина: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отсутствие электронной системы сбора и обработки данных 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124691" y="5730063"/>
            <a:ext cx="8908471" cy="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1" u="sng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1" u="sng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Решение</a:t>
            </a:r>
            <a:r>
              <a:rPr lang="ru-RU" sz="2000" b="1" u="sng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Разработка единого шаблона в электронной таблице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65;p7"/>
          <p:cNvSpPr/>
          <p:nvPr/>
        </p:nvSpPr>
        <p:spPr>
          <a:xfrm>
            <a:off x="251921" y="2203527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71;p7"/>
          <p:cNvSpPr/>
          <p:nvPr/>
        </p:nvSpPr>
        <p:spPr>
          <a:xfrm>
            <a:off x="182548" y="1938926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 некоторые дети отсутствуют по различным причинам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3829" y="2744967"/>
            <a:ext cx="6345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 подсчёт данных происходит  вручную </a:t>
            </a:r>
            <a:endParaRPr lang="ru-RU" sz="2400" dirty="0"/>
          </a:p>
        </p:txBody>
      </p:sp>
      <p:sp>
        <p:nvSpPr>
          <p:cNvPr id="32" name="Google Shape;268;p7"/>
          <p:cNvSpPr/>
          <p:nvPr/>
        </p:nvSpPr>
        <p:spPr>
          <a:xfrm>
            <a:off x="86706" y="4280755"/>
            <a:ext cx="8946456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 отсутствует электронная система  подсчёта (обработки данных)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54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628650" y="52099"/>
            <a:ext cx="7886700" cy="35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1">
                <a:latin typeface="Tahoma"/>
                <a:ea typeface="Tahoma"/>
                <a:cs typeface="Tahoma"/>
                <a:sym typeface="Tahoma"/>
              </a:rPr>
              <a:t>Анализ проблем</a:t>
            </a:r>
            <a:endParaRPr sz="20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2769436" y="366658"/>
            <a:ext cx="3605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«5 Почему?»</a:t>
            </a:r>
            <a:endParaRPr sz="2000" b="1" i="1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251921" y="679854"/>
            <a:ext cx="8852954" cy="32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Проблема: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неудовлетворённость родителей необходимостью заполнения анкет во время прихода за ребёнком в вечернее время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77802" y="-213541"/>
            <a:ext cx="8401187" cy="4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3143746" y="1255389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2245132" y="1255389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3042970" y="2155381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2289083" y="2179420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3230049" y="2970573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Почему?</a:t>
            </a: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2245132" y="2970573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4901" y="4099251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ощущается усталость после работы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230049" y="3722148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2395126" y="3772338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6706" y="1509678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родители не имеют возможности посоветоваться  друг с другом</a:t>
            </a:r>
            <a:endParaRPr lang="ru-RU" sz="2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254178" y="4486922"/>
            <a:ext cx="2114500" cy="43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</a:t>
            </a:r>
            <a:r>
              <a:rPr lang="ru-RU" sz="2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403809" y="4486922"/>
            <a:ext cx="748620" cy="336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124691" y="2120300"/>
            <a:ext cx="8017829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260898" y="5167789"/>
            <a:ext cx="8401187" cy="67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/>
            <a:r>
              <a:rPr lang="ru-RU" sz="2000" b="1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Коренная причина:</a:t>
            </a:r>
            <a:r>
              <a:rPr lang="ru-RU" sz="20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занятость и  отсутствие заинтересованности родителей.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86707" y="5842381"/>
            <a:ext cx="8922326" cy="72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/>
            <a:r>
              <a:rPr lang="ru-RU" sz="2000" b="1" u="sng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Решение: </a:t>
            </a:r>
            <a:r>
              <a:rPr lang="ru-RU" sz="20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сокращение времени при проведении дистанционного анкетирования родителей</a:t>
            </a:r>
            <a:endParaRPr lang="ru-RU" sz="20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65;p7"/>
          <p:cNvSpPr/>
          <p:nvPr/>
        </p:nvSpPr>
        <p:spPr>
          <a:xfrm>
            <a:off x="251921" y="2203527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71;p7"/>
          <p:cNvSpPr/>
          <p:nvPr/>
        </p:nvSpPr>
        <p:spPr>
          <a:xfrm>
            <a:off x="170139" y="2519480"/>
            <a:ext cx="8922327" cy="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/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родители отвлекаются  на общение с ребёнком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964" y="3361778"/>
            <a:ext cx="8627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что, родители невнимательно читают анкету</a:t>
            </a:r>
            <a:endParaRPr lang="ru-RU" sz="2400" dirty="0"/>
          </a:p>
        </p:txBody>
      </p:sp>
      <p:sp>
        <p:nvSpPr>
          <p:cNvPr id="32" name="Google Shape;268;p7"/>
          <p:cNvSpPr/>
          <p:nvPr/>
        </p:nvSpPr>
        <p:spPr>
          <a:xfrm>
            <a:off x="251921" y="4778596"/>
            <a:ext cx="8401187" cy="38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ru-RU" sz="2000" dirty="0" smtClean="0">
                <a:latin typeface="Tahoma"/>
                <a:ea typeface="Tahoma"/>
                <a:cs typeface="Tahoma"/>
                <a:sym typeface="Tahoma"/>
              </a:rPr>
              <a:t>Потому что  за ребёнком приходит другой родственник</a:t>
            </a:r>
            <a:endParaRPr lang="ru-RU" sz="20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16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3293</TotalTime>
  <Words>1349</Words>
  <Application>Microsoft Office PowerPoint</Application>
  <PresentationFormat>Экран (4:3)</PresentationFormat>
  <Paragraphs>392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Franklin Gothic Book</vt:lpstr>
      <vt:lpstr>Arial</vt:lpstr>
      <vt:lpstr>Perpetua</vt:lpstr>
      <vt:lpstr>Tahoma</vt:lpstr>
      <vt:lpstr>Wingdings 2</vt:lpstr>
      <vt:lpstr>Wingdings</vt:lpstr>
      <vt:lpstr>Cambria</vt:lpstr>
      <vt:lpstr>Times New Roman</vt:lpstr>
      <vt:lpstr>Calibri</vt:lpstr>
      <vt:lpstr>Справедливость</vt:lpstr>
      <vt:lpstr>«Оптимизация процесса  анкетирования родителей  (законных представителей) и сбора информации в детском саду»</vt:lpstr>
      <vt:lpstr>Презентация PowerPoint</vt:lpstr>
      <vt:lpstr>Команда проекта</vt:lpstr>
      <vt:lpstr>Карта текущего состояния  процесса анкетирования родителей воспитанников ДОО»    дата 20.03. 2023г.</vt:lpstr>
      <vt:lpstr>Пирамида проблем</vt:lpstr>
      <vt:lpstr>Анализ проблем</vt:lpstr>
      <vt:lpstr>Анализ проблем</vt:lpstr>
      <vt:lpstr>Анализ проблем</vt:lpstr>
      <vt:lpstr>Анализ проблем</vt:lpstr>
      <vt:lpstr>Карта потока целевого состояния  процесса анкетирования родителей воспитанников ДОО»    дата  14.04.2023г.</vt:lpstr>
      <vt:lpstr>Карта потока идеального состояния  процесса анкетирования родителей воспитанников ДОО   </vt:lpstr>
      <vt:lpstr>Презентация PowerPoint</vt:lpstr>
      <vt:lpstr>Презентация PowerPoint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«Муниципальное бюджетное дошкольное образовательное учреждение «Детский сад № 61комбинированного вида». »</dc:title>
  <dc:creator>Арам Аракелян</dc:creator>
  <cp:lastModifiedBy>admin</cp:lastModifiedBy>
  <cp:revision>113</cp:revision>
  <cp:lastPrinted>2023-06-02T06:31:10Z</cp:lastPrinted>
  <dcterms:created xsi:type="dcterms:W3CDTF">2007-01-29T08:57:19Z</dcterms:created>
  <dcterms:modified xsi:type="dcterms:W3CDTF">2026-02-27T06:26:40Z</dcterms:modified>
</cp:coreProperties>
</file>